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4"/>
  </p:notesMasterIdLst>
  <p:handoutMasterIdLst>
    <p:handoutMasterId r:id="rId25"/>
  </p:handoutMasterIdLst>
  <p:sldIdLst>
    <p:sldId id="314" r:id="rId5"/>
    <p:sldId id="346" r:id="rId6"/>
    <p:sldId id="333" r:id="rId7"/>
    <p:sldId id="337" r:id="rId8"/>
    <p:sldId id="340" r:id="rId9"/>
    <p:sldId id="369" r:id="rId10"/>
    <p:sldId id="373" r:id="rId11"/>
    <p:sldId id="349" r:id="rId12"/>
    <p:sldId id="354" r:id="rId13"/>
    <p:sldId id="364" r:id="rId14"/>
    <p:sldId id="361" r:id="rId15"/>
    <p:sldId id="371" r:id="rId16"/>
    <p:sldId id="367" r:id="rId17"/>
    <p:sldId id="372" r:id="rId18"/>
    <p:sldId id="366" r:id="rId19"/>
    <p:sldId id="351" r:id="rId20"/>
    <p:sldId id="352" r:id="rId21"/>
    <p:sldId id="335" r:id="rId22"/>
    <p:sldId id="332" r:id="rId23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69"/>
            <p14:sldId id="373"/>
            <p14:sldId id="349"/>
            <p14:sldId id="354"/>
            <p14:sldId id="364"/>
            <p14:sldId id="361"/>
            <p14:sldId id="371"/>
            <p14:sldId id="367"/>
            <p14:sldId id="372"/>
            <p14:sldId id="366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01/02/2023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0048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6442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588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88487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8494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4197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40478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33" y="3119438"/>
            <a:ext cx="9986734" cy="619123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Direcciones de Flujo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– Flow </a:t>
            </a:r>
            <a:r>
              <a:rPr lang="es-CO" sz="36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Direction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–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FDR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26">
        <p:fade/>
      </p:transition>
    </mc:Choice>
    <mc:Fallback>
      <p:transition spd="med" advTm="412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1B770A5A-3DE1-CF0D-F0A4-8FC56672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0000" cy="38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.LTWB">
            <a:extLst>
              <a:ext uri="{FF2B5EF4-FFF2-40B4-BE49-F238E27FC236}">
                <a16:creationId xmlns:a16="http://schemas.microsoft.com/office/drawing/2014/main" id="{A9654646-F634-E733-C58D-4B02CEE6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495875"/>
            <a:ext cx="7200000" cy="38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.LTWB">
            <a:extLst>
              <a:ext uri="{FF2B5EF4-FFF2-40B4-BE49-F238E27FC236}">
                <a16:creationId xmlns:a16="http://schemas.microsoft.com/office/drawing/2014/main" id="{6473E2CD-3F2D-F846-1D8F-50CFDC25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00" y="2991750"/>
            <a:ext cx="7200000" cy="386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72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22">
        <p:fade/>
      </p:transition>
    </mc:Choice>
    <mc:Fallback>
      <p:transition spd="med" advTm="782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4DD2A535-B4C1-1059-81A6-B745185CE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67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209">
        <p:fade/>
      </p:transition>
    </mc:Choice>
    <mc:Fallback>
      <p:transition spd="med" advTm="1120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2884044" y="2909331"/>
            <a:ext cx="6423912" cy="10393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Recodificación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direcciones de flujo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 algebra de mapas 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4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86">
        <p:fade/>
      </p:transition>
    </mc:Choice>
    <mc:Fallback>
      <p:transition spd="med" advTm="458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D5A7A5-62A9-7D03-1DBB-E16C1A29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4" y="172572"/>
            <a:ext cx="11681011" cy="9121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0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formato </a:t>
            </a:r>
            <a:r>
              <a:rPr lang="es-CO" sz="20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rcfdtools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"==1, 20,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"==2, 21,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"==4, 22,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"==8, 23,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"==16, 24,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"==32, 25,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"==64, 26,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"==128, 27, 255))))))))</a:t>
            </a:r>
          </a:p>
        </p:txBody>
      </p:sp>
      <p:pic>
        <p:nvPicPr>
          <p:cNvPr id="4099" name="Picture 3" descr="R.LTWB">
            <a:extLst>
              <a:ext uri="{FF2B5EF4-FFF2-40B4-BE49-F238E27FC236}">
                <a16:creationId xmlns:a16="http://schemas.microsoft.com/office/drawing/2014/main" id="{0A873812-8B6B-C5C0-0274-3FA5B000D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218" y="1102660"/>
            <a:ext cx="8921564" cy="421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AB41D7-AB72-46ED-30BC-ABA23CE4593A}"/>
              </a:ext>
            </a:extLst>
          </p:cNvPr>
          <p:cNvSpPr txBox="1">
            <a:spLocks/>
          </p:cNvSpPr>
          <p:nvPr/>
        </p:nvSpPr>
        <p:spPr>
          <a:xfrm>
            <a:off x="255494" y="5403476"/>
            <a:ext cx="11681011" cy="12819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formato </a:t>
            </a:r>
            <a:r>
              <a:rPr lang="es-CO" sz="20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rcfdtools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"==20, 2,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"==21, 3,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"==22, 4,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"==23, 5,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"==24, 6,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"==25, 7,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"==26, 0, Con("</a:t>
            </a:r>
            <a:r>
              <a:rPr lang="es-CO" sz="20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ASTERFdrrcfdtools.tif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"==27, 1, 255))))))))</a:t>
            </a:r>
          </a:p>
        </p:txBody>
      </p:sp>
    </p:spTree>
    <p:extLst>
      <p:ext uri="{BB962C8B-B14F-4D97-AF65-F5344CB8AC3E}">
        <p14:creationId xmlns:p14="http://schemas.microsoft.com/office/powerpoint/2010/main" val="274661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203">
        <p:fade/>
      </p:transition>
    </mc:Choice>
    <mc:Fallback>
      <p:transition spd="med" advTm="820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354CAB80-0B4E-E5A7-6DC0-465A51BBC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2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68">
        <p:fade/>
      </p:transition>
    </mc:Choice>
    <mc:Fallback>
      <p:transition spd="med" advTm="536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2E35588E-1AA9-C690-D196-81209BFB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00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35">
        <p:fade/>
      </p:transition>
    </mc:Choice>
    <mc:Fallback>
      <p:transition spd="med" advTm="573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45">
        <p:fade/>
      </p:transition>
    </mc:Choice>
    <mc:Fallback>
      <p:transition spd="med" advTm="314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19">
        <p:fade/>
      </p:transition>
    </mc:Choice>
    <mc:Fallback>
      <p:transition spd="med" advTm="10019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518" y="3017884"/>
            <a:ext cx="8280964" cy="1374822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marcación de direcciones de flujo a partir de modelos digitales de elevación,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15">
        <p:fade/>
      </p:transition>
    </mc:Choice>
    <mc:Fallback>
      <p:transition spd="med" advTm="961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51">
        <p:fade/>
      </p:transition>
    </mc:Choice>
    <mc:Fallback>
      <p:transition spd="med" advTm="59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9828" y="2343987"/>
            <a:ext cx="8852344" cy="2170026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Esta grilla define la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dirección de la máxima pendiente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del terreno para cada celda utilizando el modelo de relleno de sumideros - FIL. Esta capa es usada para a través del algoritmo de acumulación, crear el mapa discreto de acumulación de celdas que convergen hacia celdas más bajas y da como resultado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ocho posibles direcciones en cada celda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769">
        <p:fade/>
      </p:transition>
    </mc:Choice>
    <mc:Fallback>
      <p:transition spd="med" advTm="1576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77">
        <p:fade/>
      </p:transition>
    </mc:Choice>
    <mc:Fallback>
      <p:transition spd="med" advTm="197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508" y="2013138"/>
            <a:ext cx="6748984" cy="2831724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y validar el mapa de direcciones de flujo.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la tabla de atributos de direcciones, crear un gráfico de conteo para evaluar la dirección predominante del flujo.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Homologar mapas de direcciones de flujo a través de la calculadora ráster.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842" y="1959349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842" y="2646763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014A02A8-2823-CD4F-D3FF-4F8C75A37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8842" y="3923753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300">
        <p:fade/>
      </p:transition>
    </mc:Choice>
    <mc:Fallback>
      <p:transition spd="med" advTm="103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Conceptos generales 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 direcciones de flujo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53">
        <p:fade/>
      </p:transition>
    </mc:Choice>
    <mc:Fallback>
      <p:transition spd="med" advTm="275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36E08F-6E59-84DF-56D5-B5C07F00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054353" cy="4196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88213-2106-F9C1-4BB4-88C8C3109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945" y="3838477"/>
            <a:ext cx="5936055" cy="30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706">
        <p:fade/>
      </p:transition>
    </mc:Choice>
    <mc:Fallback>
      <p:transition spd="med" advTm="1070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2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96">
        <p:fade/>
      </p:transition>
    </mc:Choice>
    <mc:Fallback>
      <p:transition spd="med" advTm="419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EB0FA2-E0A5-EA02-8D39-3F8D3ADF9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1177" y="684305"/>
            <a:ext cx="7249645" cy="54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38">
        <p:fade/>
      </p:transition>
    </mc:Choice>
    <mc:Fallback>
      <p:transition spd="med" advTm="9638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A74B0166-49C9-9DA5-337D-5DC1B45A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79">
        <p:fade/>
      </p:transition>
    </mc:Choice>
    <mc:Fallback>
      <p:transition spd="med" advTm="7979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2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1745</TotalTime>
  <Words>472</Words>
  <Application>Microsoft Office PowerPoint</Application>
  <PresentationFormat>Widescreen</PresentationFormat>
  <Paragraphs>34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Segoe UI</vt:lpstr>
      <vt:lpstr>Segoe UI Light</vt:lpstr>
      <vt:lpstr>Tema de R.TeachingResearchGuide</vt:lpstr>
      <vt:lpstr>Direcciones de Flujo – Flow Direction – FDR</vt:lpstr>
      <vt:lpstr>Esta grilla define la dirección de la máxima pendiente del terreno para cada celda utilizando el modelo de relleno de sumideros - FIL. Esta capa es usada para a través del algoritmo de acumulación, crear el mapa discreto de acumulación de celdas que convergen hacia celdas más bajas y da como resultado ocho posibles direcciones en cada celda.</vt:lpstr>
      <vt:lpstr>PowerPoint Presentation</vt:lpstr>
      <vt:lpstr>Crear y validar el mapa de direcciones de flujo.  A partir de la tabla de atributos de direcciones, crear un gráfico de conteo para evaluar la dirección predominante del flujo.  Homologar mapas de direcciones de flujo a través de la calculadora ráster.</vt:lpstr>
      <vt:lpstr>PowerPoint Presentation</vt:lpstr>
      <vt:lpstr>PowerPoint Presentation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PowerPoint Presentation</vt:lpstr>
      <vt:lpstr>PowerPoint Presentation</vt:lpstr>
      <vt:lpstr>A formato rcfdtools: Con("ASTERFdr.tif"==1, 20, Con("ASTERFdr.tif"==2, 21, Con("ASTERFdr.tif"==4, 22, Con("ASTERFdr.tif"==8, 23, Con("ASTERFdr.tif"==16, 24, Con("ASTERFdr.tif"==32, 25, Con("ASTERFdr.tif"==64, 26, Con("ASTERFdr.tif"==128, 27, 255))))))))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marcación de direcciones de flujo a partir de modelos digitales de elevación,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117</cp:revision>
  <dcterms:created xsi:type="dcterms:W3CDTF">2022-08-04T19:07:18Z</dcterms:created>
  <dcterms:modified xsi:type="dcterms:W3CDTF">2023-02-01T15:13:22Z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